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71" r:id="rId7"/>
    <p:sldId id="272" r:id="rId8"/>
    <p:sldId id="261" r:id="rId9"/>
    <p:sldId id="270" r:id="rId10"/>
    <p:sldId id="273" r:id="rId11"/>
    <p:sldId id="299" r:id="rId12"/>
    <p:sldId id="262" r:id="rId13"/>
    <p:sldId id="263" r:id="rId14"/>
    <p:sldId id="267" r:id="rId15"/>
    <p:sldId id="268" r:id="rId16"/>
    <p:sldId id="269" r:id="rId17"/>
    <p:sldId id="300" r:id="rId18"/>
    <p:sldId id="264" r:id="rId19"/>
    <p:sldId id="265" r:id="rId20"/>
    <p:sldId id="274" r:id="rId21"/>
    <p:sldId id="275" r:id="rId22"/>
    <p:sldId id="276" r:id="rId23"/>
    <p:sldId id="277" r:id="rId24"/>
    <p:sldId id="297" r:id="rId25"/>
    <p:sldId id="278" r:id="rId26"/>
    <p:sldId id="279" r:id="rId27"/>
    <p:sldId id="280" r:id="rId28"/>
    <p:sldId id="301" r:id="rId29"/>
    <p:sldId id="281" r:id="rId30"/>
    <p:sldId id="298" r:id="rId31"/>
    <p:sldId id="282" r:id="rId32"/>
    <p:sldId id="291" r:id="rId33"/>
    <p:sldId id="302" r:id="rId34"/>
    <p:sldId id="290" r:id="rId35"/>
    <p:sldId id="283" r:id="rId36"/>
    <p:sldId id="284" r:id="rId37"/>
    <p:sldId id="296" r:id="rId38"/>
    <p:sldId id="288" r:id="rId39"/>
    <p:sldId id="292" r:id="rId40"/>
    <p:sldId id="295" r:id="rId41"/>
    <p:sldId id="286" r:id="rId42"/>
    <p:sldId id="289" r:id="rId43"/>
    <p:sldId id="293" r:id="rId44"/>
    <p:sldId id="29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60" d="100"/>
          <a:sy n="60" d="100"/>
        </p:scale>
        <p:origin x="-108"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EF10FB-65EC-4DC9-96FB-4E66365F9821}"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1396C-C7B3-40EF-92A2-E8B64657CEF2}" type="slidenum">
              <a:rPr lang="en-US" smtClean="0"/>
              <a:t>‹#›</a:t>
            </a:fld>
            <a:endParaRPr lang="en-US"/>
          </a:p>
        </p:txBody>
      </p:sp>
    </p:spTree>
    <p:extLst>
      <p:ext uri="{BB962C8B-B14F-4D97-AF65-F5344CB8AC3E}">
        <p14:creationId xmlns:p14="http://schemas.microsoft.com/office/powerpoint/2010/main" val="3750562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F10FB-65EC-4DC9-96FB-4E66365F9821}"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1396C-C7B3-40EF-92A2-E8B64657CEF2}" type="slidenum">
              <a:rPr lang="en-US" smtClean="0"/>
              <a:t>‹#›</a:t>
            </a:fld>
            <a:endParaRPr lang="en-US"/>
          </a:p>
        </p:txBody>
      </p:sp>
    </p:spTree>
    <p:extLst>
      <p:ext uri="{BB962C8B-B14F-4D97-AF65-F5344CB8AC3E}">
        <p14:creationId xmlns:p14="http://schemas.microsoft.com/office/powerpoint/2010/main" val="147582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F10FB-65EC-4DC9-96FB-4E66365F9821}"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1396C-C7B3-40EF-92A2-E8B64657CEF2}" type="slidenum">
              <a:rPr lang="en-US" smtClean="0"/>
              <a:t>‹#›</a:t>
            </a:fld>
            <a:endParaRPr lang="en-US"/>
          </a:p>
        </p:txBody>
      </p:sp>
    </p:spTree>
    <p:extLst>
      <p:ext uri="{BB962C8B-B14F-4D97-AF65-F5344CB8AC3E}">
        <p14:creationId xmlns:p14="http://schemas.microsoft.com/office/powerpoint/2010/main" val="215738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F10FB-65EC-4DC9-96FB-4E66365F9821}"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1396C-C7B3-40EF-92A2-E8B64657CEF2}" type="slidenum">
              <a:rPr lang="en-US" smtClean="0"/>
              <a:t>‹#›</a:t>
            </a:fld>
            <a:endParaRPr lang="en-US"/>
          </a:p>
        </p:txBody>
      </p:sp>
    </p:spTree>
    <p:extLst>
      <p:ext uri="{BB962C8B-B14F-4D97-AF65-F5344CB8AC3E}">
        <p14:creationId xmlns:p14="http://schemas.microsoft.com/office/powerpoint/2010/main" val="410490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F10FB-65EC-4DC9-96FB-4E66365F9821}"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1396C-C7B3-40EF-92A2-E8B64657CEF2}" type="slidenum">
              <a:rPr lang="en-US" smtClean="0"/>
              <a:t>‹#›</a:t>
            </a:fld>
            <a:endParaRPr lang="en-US"/>
          </a:p>
        </p:txBody>
      </p:sp>
    </p:spTree>
    <p:extLst>
      <p:ext uri="{BB962C8B-B14F-4D97-AF65-F5344CB8AC3E}">
        <p14:creationId xmlns:p14="http://schemas.microsoft.com/office/powerpoint/2010/main" val="341323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EF10FB-65EC-4DC9-96FB-4E66365F9821}"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1396C-C7B3-40EF-92A2-E8B64657CEF2}" type="slidenum">
              <a:rPr lang="en-US" smtClean="0"/>
              <a:t>‹#›</a:t>
            </a:fld>
            <a:endParaRPr lang="en-US"/>
          </a:p>
        </p:txBody>
      </p:sp>
    </p:spTree>
    <p:extLst>
      <p:ext uri="{BB962C8B-B14F-4D97-AF65-F5344CB8AC3E}">
        <p14:creationId xmlns:p14="http://schemas.microsoft.com/office/powerpoint/2010/main" val="337061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F10FB-65EC-4DC9-96FB-4E66365F9821}" type="datetimeFigureOut">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1396C-C7B3-40EF-92A2-E8B64657CEF2}" type="slidenum">
              <a:rPr lang="en-US" smtClean="0"/>
              <a:t>‹#›</a:t>
            </a:fld>
            <a:endParaRPr lang="en-US"/>
          </a:p>
        </p:txBody>
      </p:sp>
    </p:spTree>
    <p:extLst>
      <p:ext uri="{BB962C8B-B14F-4D97-AF65-F5344CB8AC3E}">
        <p14:creationId xmlns:p14="http://schemas.microsoft.com/office/powerpoint/2010/main" val="120430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EF10FB-65EC-4DC9-96FB-4E66365F9821}" type="datetimeFigureOut">
              <a:rPr lang="en-US" smtClean="0"/>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1396C-C7B3-40EF-92A2-E8B64657CEF2}" type="slidenum">
              <a:rPr lang="en-US" smtClean="0"/>
              <a:t>‹#›</a:t>
            </a:fld>
            <a:endParaRPr lang="en-US"/>
          </a:p>
        </p:txBody>
      </p:sp>
    </p:spTree>
    <p:extLst>
      <p:ext uri="{BB962C8B-B14F-4D97-AF65-F5344CB8AC3E}">
        <p14:creationId xmlns:p14="http://schemas.microsoft.com/office/powerpoint/2010/main" val="3667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F10FB-65EC-4DC9-96FB-4E66365F9821}" type="datetimeFigureOut">
              <a:rPr lang="en-US" smtClean="0"/>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1396C-C7B3-40EF-92A2-E8B64657CEF2}" type="slidenum">
              <a:rPr lang="en-US" smtClean="0"/>
              <a:t>‹#›</a:t>
            </a:fld>
            <a:endParaRPr lang="en-US"/>
          </a:p>
        </p:txBody>
      </p:sp>
    </p:spTree>
    <p:extLst>
      <p:ext uri="{BB962C8B-B14F-4D97-AF65-F5344CB8AC3E}">
        <p14:creationId xmlns:p14="http://schemas.microsoft.com/office/powerpoint/2010/main" val="309972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F10FB-65EC-4DC9-96FB-4E66365F9821}"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1396C-C7B3-40EF-92A2-E8B64657CEF2}" type="slidenum">
              <a:rPr lang="en-US" smtClean="0"/>
              <a:t>‹#›</a:t>
            </a:fld>
            <a:endParaRPr lang="en-US"/>
          </a:p>
        </p:txBody>
      </p:sp>
    </p:spTree>
    <p:extLst>
      <p:ext uri="{BB962C8B-B14F-4D97-AF65-F5344CB8AC3E}">
        <p14:creationId xmlns:p14="http://schemas.microsoft.com/office/powerpoint/2010/main" val="400249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F10FB-65EC-4DC9-96FB-4E66365F9821}"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1396C-C7B3-40EF-92A2-E8B64657CEF2}" type="slidenum">
              <a:rPr lang="en-US" smtClean="0"/>
              <a:t>‹#›</a:t>
            </a:fld>
            <a:endParaRPr lang="en-US"/>
          </a:p>
        </p:txBody>
      </p:sp>
    </p:spTree>
    <p:extLst>
      <p:ext uri="{BB962C8B-B14F-4D97-AF65-F5344CB8AC3E}">
        <p14:creationId xmlns:p14="http://schemas.microsoft.com/office/powerpoint/2010/main" val="45580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F10FB-65EC-4DC9-96FB-4E66365F9821}" type="datetimeFigureOut">
              <a:rPr lang="en-US" smtClean="0"/>
              <a:t>5/13/2015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1396C-C7B3-40EF-92A2-E8B64657CEF2}" type="slidenum">
              <a:rPr lang="en-US" smtClean="0"/>
              <a:t>‹#›</a:t>
            </a:fld>
            <a:endParaRPr lang="en-US"/>
          </a:p>
        </p:txBody>
      </p:sp>
    </p:spTree>
    <p:extLst>
      <p:ext uri="{BB962C8B-B14F-4D97-AF65-F5344CB8AC3E}">
        <p14:creationId xmlns:p14="http://schemas.microsoft.com/office/powerpoint/2010/main" val="10987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hKoB0MHVBvM" TargetMode="External"/><Relationship Id="rId2" Type="http://schemas.openxmlformats.org/officeDocument/2006/relationships/hyperlink" Target="http://www.youtube.com/watch?v=LjbJELjLgZ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youtube.com/watch?v=1XWnovm6JL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youtube.com/watch?v=7SM16Z87es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youtube.com/watch?v=4m5JnJBq2A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E2ULbn7Uxsk" TargetMode="External"/><Relationship Id="rId2" Type="http://schemas.openxmlformats.org/officeDocument/2006/relationships/hyperlink" Target="https://www.youtube.com/watch?v=V7eqD-Jw6m4" TargetMode="Externa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www.youtube.com/watch?v=oZPiyEZgc2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Immiscible&amp;source=images&amp;cd=&amp;cad=rja&amp;docid=o0KZN1LL2TKwjM&amp;tbnid=3tPQoHIhBXt4KM:&amp;ved=0CAUQjRw&amp;url=http://igutek.scripts.mit.edu/terrascope/?page=oilandgas&amp;ei=jVWCUZjkJMXG0gGFi4AQ&amp;bvm=bv.45921128,d.dmQ&amp;psig=AFQjCNFTef490seSpI6qPOfrTrkBRqzyHA&amp;ust=1367582427443999" TargetMode="External"/><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www.google.com/url?sa=i&amp;rct=j&amp;q=Miscible-&amp;source=images&amp;cd=&amp;cad=rja&amp;docid=H5Vd8Ah78ee6-M&amp;tbnid=ylSkZKkwQDaGNM:&amp;ved=0CAUQjRw&amp;url=http://www.learnthermo.com/T1-tutorial/ch02/lesson-A/pg06.php&amp;ei=jVaCUcGsLc3w0QHjoYDgDw&amp;bvm=bv.45921128,d.dmQ&amp;psig=AFQjCNHhbn7kOUP1qlht2PZvcGlgBT-17g&amp;ust=1367582605609289"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Solutions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20093"/>
          <p:cNvPicPr/>
          <p:nvPr/>
        </p:nvPicPr>
        <p:blipFill>
          <a:blip r:embed="rId2">
            <a:extLst>
              <a:ext uri="{28A0092B-C50C-407E-A947-70E740481C1C}">
                <a14:useLocalDpi xmlns:a14="http://schemas.microsoft.com/office/drawing/2010/main" val="0"/>
              </a:ext>
            </a:extLst>
          </a:blip>
          <a:srcRect/>
          <a:stretch>
            <a:fillRect/>
          </a:stretch>
        </p:blipFill>
        <p:spPr bwMode="auto">
          <a:xfrm>
            <a:off x="9140031" y="3343125"/>
            <a:ext cx="1710055" cy="3251200"/>
          </a:xfrm>
          <a:prstGeom prst="rect">
            <a:avLst/>
          </a:prstGeom>
          <a:noFill/>
          <a:ln>
            <a:noFill/>
          </a:ln>
        </p:spPr>
      </p:pic>
      <p:pic>
        <p:nvPicPr>
          <p:cNvPr id="5" name="Picture 4" descr="254volumeconc"/>
          <p:cNvPicPr/>
          <p:nvPr/>
        </p:nvPicPr>
        <p:blipFill>
          <a:blip r:embed="rId3">
            <a:extLst>
              <a:ext uri="{28A0092B-C50C-407E-A947-70E740481C1C}">
                <a14:useLocalDpi xmlns:a14="http://schemas.microsoft.com/office/drawing/2010/main" val="0"/>
              </a:ext>
            </a:extLst>
          </a:blip>
          <a:srcRect/>
          <a:stretch>
            <a:fillRect/>
          </a:stretch>
        </p:blipFill>
        <p:spPr bwMode="auto">
          <a:xfrm>
            <a:off x="778509" y="3343125"/>
            <a:ext cx="3166745" cy="3319145"/>
          </a:xfrm>
          <a:prstGeom prst="rect">
            <a:avLst/>
          </a:prstGeom>
          <a:noFill/>
          <a:ln>
            <a:noFill/>
          </a:ln>
        </p:spPr>
      </p:pic>
      <p:pic>
        <p:nvPicPr>
          <p:cNvPr id="6" name="Picture 5" descr="Lectur3"/>
          <p:cNvPicPr/>
          <p:nvPr/>
        </p:nvPicPr>
        <p:blipFill>
          <a:blip r:embed="rId4">
            <a:extLst>
              <a:ext uri="{28A0092B-C50C-407E-A947-70E740481C1C}">
                <a14:useLocalDpi xmlns:a14="http://schemas.microsoft.com/office/drawing/2010/main" val="0"/>
              </a:ext>
            </a:extLst>
          </a:blip>
          <a:srcRect/>
          <a:stretch>
            <a:fillRect/>
          </a:stretch>
        </p:blipFill>
        <p:spPr bwMode="auto">
          <a:xfrm>
            <a:off x="8187373" y="853777"/>
            <a:ext cx="2844800" cy="2218055"/>
          </a:xfrm>
          <a:prstGeom prst="rect">
            <a:avLst/>
          </a:prstGeom>
          <a:noFill/>
          <a:ln>
            <a:noFill/>
          </a:ln>
        </p:spPr>
      </p:pic>
      <p:pic>
        <p:nvPicPr>
          <p:cNvPr id="7" name="Picture 6" descr="=solutiondiagram"/>
          <p:cNvPicPr/>
          <p:nvPr/>
        </p:nvPicPr>
        <p:blipFill>
          <a:blip r:embed="rId5">
            <a:extLst>
              <a:ext uri="{28A0092B-C50C-407E-A947-70E740481C1C}">
                <a14:useLocalDpi xmlns:a14="http://schemas.microsoft.com/office/drawing/2010/main" val="0"/>
              </a:ext>
            </a:extLst>
          </a:blip>
          <a:srcRect/>
          <a:stretch>
            <a:fillRect/>
          </a:stretch>
        </p:blipFill>
        <p:spPr bwMode="auto">
          <a:xfrm>
            <a:off x="609599" y="396577"/>
            <a:ext cx="3335655" cy="2675255"/>
          </a:xfrm>
          <a:prstGeom prst="rect">
            <a:avLst/>
          </a:prstGeom>
          <a:noFill/>
          <a:ln>
            <a:noFill/>
          </a:ln>
        </p:spPr>
      </p:pic>
    </p:spTree>
    <p:extLst>
      <p:ext uri="{BB962C8B-B14F-4D97-AF65-F5344CB8AC3E}">
        <p14:creationId xmlns:p14="http://schemas.microsoft.com/office/powerpoint/2010/main" val="789008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36" t="58189" r="16810" b="11422"/>
          <a:stretch/>
        </p:blipFill>
        <p:spPr bwMode="auto">
          <a:xfrm>
            <a:off x="331074" y="567560"/>
            <a:ext cx="10298567" cy="375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3793" t="47737" r="16810" b="41918"/>
          <a:stretch/>
        </p:blipFill>
        <p:spPr bwMode="auto">
          <a:xfrm>
            <a:off x="3342289" y="4776952"/>
            <a:ext cx="3310758" cy="132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789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person floating in the dead sea reading a news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69" y="2580044"/>
            <a:ext cx="5535776" cy="41518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lt formations in the dead s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652" y="405501"/>
            <a:ext cx="6938908" cy="464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27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488731"/>
            <a:ext cx="10515600" cy="5688232"/>
          </a:xfrm>
        </p:spPr>
        <p:txBody>
          <a:bodyPr>
            <a:normAutofit lnSpcReduction="10000"/>
          </a:bodyPr>
          <a:lstStyle/>
          <a:p>
            <a:r>
              <a:rPr lang="en-US" b="1" u="sng" dirty="0"/>
              <a:t>Factors That Affect Solubility</a:t>
            </a:r>
            <a:endParaRPr lang="en-US" dirty="0"/>
          </a:p>
          <a:p>
            <a:pPr marL="514350" lvl="0" indent="-514350">
              <a:buAutoNum type="arabicPeriod"/>
            </a:pPr>
            <a:r>
              <a:rPr lang="en-US" b="1" dirty="0" smtClean="0"/>
              <a:t>Nature </a:t>
            </a:r>
            <a:r>
              <a:rPr lang="en-US" b="1" dirty="0"/>
              <a:t>of the </a:t>
            </a:r>
            <a:r>
              <a:rPr lang="en-US" b="1" dirty="0" smtClean="0"/>
              <a:t>Solvent-  Ionic compounds and polar molecules dissolve best in polar solvents. Non-polar solutes dissolve best in nonpolar solvents. (like dissolves like)</a:t>
            </a:r>
          </a:p>
          <a:p>
            <a:pPr marL="0" lvl="0" indent="0">
              <a:buNone/>
            </a:pPr>
            <a:endParaRPr lang="en-US" b="1" dirty="0" smtClean="0"/>
          </a:p>
          <a:p>
            <a:pPr marL="514350" lvl="0" indent="-514350">
              <a:buAutoNum type="arabicPeriod" startAt="2"/>
            </a:pPr>
            <a:r>
              <a:rPr lang="en-US" b="1" dirty="0" smtClean="0"/>
              <a:t>Temperature- for solid and liquid solutes, increasing the    temperature increases the amount of solute that will dissolve.</a:t>
            </a:r>
          </a:p>
          <a:p>
            <a:pPr marL="0" lvl="0" indent="0">
              <a:buNone/>
            </a:pPr>
            <a:endParaRPr lang="en-US" b="1" dirty="0" smtClean="0"/>
          </a:p>
          <a:p>
            <a:pPr marL="0" lvl="0" indent="0">
              <a:buNone/>
            </a:pPr>
            <a:r>
              <a:rPr lang="en-US" dirty="0" smtClean="0"/>
              <a:t>3. </a:t>
            </a:r>
            <a:r>
              <a:rPr lang="en-US" b="1" dirty="0" smtClean="0"/>
              <a:t>Pressure- Pressure has little effect on the solubility of solid or liquid solutes. For gases, increasing the pressure increases the amount of gas that can be dissolved. (ex soda).</a:t>
            </a:r>
          </a:p>
          <a:p>
            <a:pPr marL="0" lvl="0" indent="0">
              <a:buNone/>
            </a:pPr>
            <a:r>
              <a:rPr lang="en-US" dirty="0">
                <a:hlinkClick r:id="rId2"/>
              </a:rPr>
              <a:t>http://</a:t>
            </a:r>
            <a:r>
              <a:rPr lang="en-US" dirty="0" smtClean="0">
                <a:hlinkClick r:id="rId2"/>
              </a:rPr>
              <a:t>www.youtube.com/watch?v=LjbJELjLgZg</a:t>
            </a:r>
            <a:endParaRPr lang="en-US" dirty="0" smtClean="0"/>
          </a:p>
          <a:p>
            <a:pPr marL="0" lvl="0" indent="0">
              <a:buNone/>
            </a:pPr>
            <a:r>
              <a:rPr lang="en-US" dirty="0">
                <a:hlinkClick r:id="rId3"/>
              </a:rPr>
              <a:t>http://</a:t>
            </a:r>
            <a:r>
              <a:rPr lang="en-US" dirty="0" smtClean="0">
                <a:hlinkClick r:id="rId3"/>
              </a:rPr>
              <a:t>www.youtube.com/watch?v=hKoB0MHVBvM</a:t>
            </a:r>
            <a:endParaRPr lang="en-US" dirty="0" smtClean="0"/>
          </a:p>
          <a:p>
            <a:pPr marL="0" lvl="0" indent="0">
              <a:buNone/>
            </a:pPr>
            <a:endParaRPr lang="en-US" dirty="0"/>
          </a:p>
          <a:p>
            <a:endParaRPr lang="en-US" dirty="0"/>
          </a:p>
        </p:txBody>
      </p:sp>
    </p:spTree>
    <p:extLst>
      <p:ext uri="{BB962C8B-B14F-4D97-AF65-F5344CB8AC3E}">
        <p14:creationId xmlns:p14="http://schemas.microsoft.com/office/powerpoint/2010/main" val="355862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Solvation*</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23" t="42457" r="4849" b="14008"/>
          <a:stretch/>
        </p:blipFill>
        <p:spPr bwMode="auto">
          <a:xfrm>
            <a:off x="1040522" y="1481960"/>
            <a:ext cx="10365823" cy="414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605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Solubility</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98" t="17888" r="31034" b="6251"/>
          <a:stretch/>
        </p:blipFill>
        <p:spPr bwMode="auto">
          <a:xfrm>
            <a:off x="3563007" y="381134"/>
            <a:ext cx="6826469" cy="647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431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Solubility Curve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21 g of solute </a:t>
            </a:r>
          </a:p>
          <a:p>
            <a:r>
              <a:rPr lang="en-US" dirty="0" smtClean="0"/>
              <a:t>(KClO</a:t>
            </a:r>
            <a:r>
              <a:rPr lang="en-US" baseline="-25000" dirty="0" smtClean="0"/>
              <a:t>3</a:t>
            </a:r>
            <a:r>
              <a:rPr lang="en-US" dirty="0" smtClean="0"/>
              <a:t>)/ 100g H</a:t>
            </a:r>
            <a:r>
              <a:rPr lang="en-US" baseline="-25000" dirty="0" smtClean="0"/>
              <a:t>2</a:t>
            </a:r>
            <a:r>
              <a:rPr lang="en-US" dirty="0" smtClean="0"/>
              <a:t>O</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58" t="36854" r="53018" b="15517"/>
          <a:stretch/>
        </p:blipFill>
        <p:spPr bwMode="auto">
          <a:xfrm>
            <a:off x="4918840" y="-59469"/>
            <a:ext cx="7273159" cy="650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66" t="21660" r="65302" b="61746"/>
          <a:stretch/>
        </p:blipFill>
        <p:spPr bwMode="auto">
          <a:xfrm>
            <a:off x="331075" y="1466193"/>
            <a:ext cx="4996240" cy="231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939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Solubility Curve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58" t="36854" r="53018" b="15517"/>
          <a:stretch/>
        </p:blipFill>
        <p:spPr bwMode="auto">
          <a:xfrm>
            <a:off x="4918840" y="-59469"/>
            <a:ext cx="7273159" cy="650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66" t="21660" r="65302" b="61746"/>
          <a:stretch/>
        </p:blipFill>
        <p:spPr bwMode="auto">
          <a:xfrm>
            <a:off x="331075" y="1466193"/>
            <a:ext cx="4996240" cy="231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151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70" t="14871" r="24408" b="7975"/>
          <a:stretch/>
        </p:blipFill>
        <p:spPr bwMode="auto">
          <a:xfrm>
            <a:off x="2396359" y="-149406"/>
            <a:ext cx="8481848" cy="700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719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Factors that Affect the Speed of Dissolving</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a:t>
            </a:r>
            <a:r>
              <a:rPr lang="en-US" dirty="0"/>
              <a:t>most usual factors that affect the speed at which something dissolves are the </a:t>
            </a:r>
            <a:r>
              <a:rPr lang="en-US" b="1" u="sng" dirty="0"/>
              <a:t>temperature of the solvent</a:t>
            </a:r>
            <a:r>
              <a:rPr lang="en-US" dirty="0"/>
              <a:t>, and any </a:t>
            </a:r>
            <a:r>
              <a:rPr lang="en-US" b="1" u="sng" dirty="0"/>
              <a:t>stirring of the solution </a:t>
            </a:r>
            <a:r>
              <a:rPr lang="en-US" dirty="0"/>
              <a:t>that is being done. The </a:t>
            </a:r>
            <a:r>
              <a:rPr lang="en-US" u="sng" dirty="0"/>
              <a:t>relative </a:t>
            </a:r>
            <a:r>
              <a:rPr lang="en-US" b="1" u="sng" dirty="0"/>
              <a:t>quantity of solvent compared to solute </a:t>
            </a:r>
            <a:r>
              <a:rPr lang="en-US" dirty="0"/>
              <a:t>is also an important factor, since there is only so much solute that will dissolve before the solution is saturated</a:t>
            </a:r>
            <a:r>
              <a:rPr lang="en-US" dirty="0" smtClean="0"/>
              <a:t>. Also surface area.</a:t>
            </a:r>
            <a:endParaRPr lang="en-US" dirty="0"/>
          </a:p>
          <a:p>
            <a:endParaRPr lang="en-US" dirty="0"/>
          </a:p>
        </p:txBody>
      </p:sp>
    </p:spTree>
    <p:extLst>
      <p:ext uri="{BB962C8B-B14F-4D97-AF65-F5344CB8AC3E}">
        <p14:creationId xmlns:p14="http://schemas.microsoft.com/office/powerpoint/2010/main" val="1805572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04144"/>
          </a:xfrm>
        </p:spPr>
        <p:txBody>
          <a:bodyPr>
            <a:normAutofit fontScale="90000"/>
          </a:bodyPr>
          <a:lstStyle/>
          <a:p>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400" dirty="0"/>
              <a:t/>
            </a:r>
            <a:br>
              <a:rPr lang="en-US" sz="2400" dirty="0"/>
            </a:br>
            <a:r>
              <a:rPr lang="en-US" sz="2400" dirty="0" smtClean="0"/>
              <a:t>3. All solutions are homogeneous mixtures containing two or more substances. Solutions may be liquid, solid or gas.</a:t>
            </a:r>
            <a:br>
              <a:rPr lang="en-US" sz="2400" dirty="0" smtClean="0"/>
            </a:br>
            <a:r>
              <a:rPr lang="en-US" sz="2400" dirty="0" smtClean="0"/>
              <a:t/>
            </a:r>
            <a:br>
              <a:rPr lang="en-US" sz="2400" dirty="0" smtClean="0"/>
            </a:br>
            <a:r>
              <a:rPr lang="en-US" sz="2400" dirty="0" smtClean="0"/>
              <a:t>4. The attractive forces between solute and solvent particles overcome the forces holding the solute particles together, thus pulling the solute particles apart.</a:t>
            </a:r>
            <a:br>
              <a:rPr lang="en-US" sz="2400" dirty="0" smtClean="0"/>
            </a:br>
            <a:r>
              <a:rPr lang="en-US" sz="2400" dirty="0" smtClean="0"/>
              <a:t/>
            </a:r>
            <a:br>
              <a:rPr lang="en-US" sz="2400" dirty="0" smtClean="0"/>
            </a:br>
            <a:r>
              <a:rPr lang="en-US" sz="2400" dirty="0" smtClean="0"/>
              <a:t>5. Solubility refers to the maximum amount of solute that can dissolve in a given amount of solvent at a particular temperature and pressure. Surface area, temperature and pressure affect solubility. </a:t>
            </a:r>
            <a:br>
              <a:rPr lang="en-US" sz="2400" dirty="0" smtClean="0"/>
            </a:br>
            <a:r>
              <a:rPr lang="en-US" sz="2400" dirty="0" smtClean="0"/>
              <a:t/>
            </a:r>
            <a:br>
              <a:rPr lang="en-US" sz="2400" dirty="0" smtClean="0"/>
            </a:br>
            <a:r>
              <a:rPr lang="en-US" sz="2400" dirty="0" smtClean="0"/>
              <a:t>6. After the excess solute particles crystallize out of solution, the solution is saturated.</a:t>
            </a:r>
            <a:br>
              <a:rPr lang="en-US" sz="2400" dirty="0" smtClean="0"/>
            </a:br>
            <a:r>
              <a:rPr lang="en-US" sz="2400" dirty="0" smtClean="0"/>
              <a:t>7. Aluminum sulfate shows the greatest change in solubility over the temperature range.</a:t>
            </a:r>
            <a:endParaRPr lang="en-US"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16187" t="51709" r="5930" b="10684"/>
          <a:stretch>
            <a:fillRect/>
          </a:stretch>
        </p:blipFill>
        <p:spPr bwMode="auto">
          <a:xfrm>
            <a:off x="2081048" y="-283778"/>
            <a:ext cx="7765853" cy="2427890"/>
          </a:xfrm>
          <a:prstGeom prst="rect">
            <a:avLst/>
          </a:prstGeom>
          <a:noFill/>
          <a:ln>
            <a:noFill/>
          </a:ln>
        </p:spPr>
      </p:pic>
    </p:spTree>
    <p:extLst>
      <p:ext uri="{BB962C8B-B14F-4D97-AF65-F5344CB8AC3E}">
        <p14:creationId xmlns:p14="http://schemas.microsoft.com/office/powerpoint/2010/main" val="2487818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15.1 What Are Solutions?</a:t>
            </a:r>
            <a:br>
              <a:rPr lang="en-US" dirty="0" smtClean="0"/>
            </a:br>
            <a:endParaRPr lang="en-US" dirty="0"/>
          </a:p>
        </p:txBody>
      </p:sp>
      <p:sp>
        <p:nvSpPr>
          <p:cNvPr id="3" name="Content Placeholder 2"/>
          <p:cNvSpPr>
            <a:spLocks noGrp="1"/>
          </p:cNvSpPr>
          <p:nvPr>
            <p:ph idx="1"/>
          </p:nvPr>
        </p:nvSpPr>
        <p:spPr/>
        <p:txBody>
          <a:bodyPr/>
          <a:lstStyle/>
          <a:p>
            <a:pPr marL="0" indent="0">
              <a:buNone/>
            </a:pPr>
            <a:endParaRPr lang="en-US" dirty="0"/>
          </a:p>
          <a:p>
            <a:r>
              <a:rPr lang="en-US" b="1" dirty="0"/>
              <a:t>Solution</a:t>
            </a:r>
            <a:r>
              <a:rPr lang="en-US" dirty="0"/>
              <a:t>- A homogeneous mixture: a solution has the same </a:t>
            </a:r>
            <a:r>
              <a:rPr lang="en-US" dirty="0" smtClean="0"/>
              <a:t>composition throughout </a:t>
            </a:r>
            <a:r>
              <a:rPr lang="en-US" dirty="0"/>
              <a:t>the mixture. </a:t>
            </a:r>
          </a:p>
          <a:p>
            <a:r>
              <a:rPr lang="en-US" dirty="0"/>
              <a:t>                </a:t>
            </a:r>
            <a:r>
              <a:rPr lang="en-US" b="1" u="sng" dirty="0"/>
              <a:t> Solvent</a:t>
            </a:r>
            <a:r>
              <a:rPr lang="en-US" b="1" dirty="0"/>
              <a:t>- </a:t>
            </a:r>
            <a:r>
              <a:rPr lang="en-US" dirty="0"/>
              <a:t>does the dissolving</a:t>
            </a:r>
          </a:p>
          <a:p>
            <a:r>
              <a:rPr lang="en-US" dirty="0"/>
              <a:t>                 </a:t>
            </a:r>
            <a:r>
              <a:rPr lang="en-US" b="1" u="sng" dirty="0"/>
              <a:t>Solute</a:t>
            </a:r>
            <a:r>
              <a:rPr lang="en-US" dirty="0"/>
              <a:t>- the substance that gets dissolved.</a:t>
            </a:r>
          </a:p>
          <a:p>
            <a:endParaRPr lang="en-US" dirty="0"/>
          </a:p>
        </p:txBody>
      </p:sp>
    </p:spTree>
    <p:extLst>
      <p:ext uri="{BB962C8B-B14F-4D97-AF65-F5344CB8AC3E}">
        <p14:creationId xmlns:p14="http://schemas.microsoft.com/office/powerpoint/2010/main" val="3550423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15.2 Solution Concentration</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a:t>Expressing concentration</a:t>
            </a:r>
            <a:endParaRPr lang="en-US" dirty="0"/>
          </a:p>
          <a:p>
            <a:endParaRPr lang="en-US" dirty="0"/>
          </a:p>
        </p:txBody>
      </p:sp>
      <p:pic>
        <p:nvPicPr>
          <p:cNvPr id="4" name="Picture 3"/>
          <p:cNvPicPr/>
          <p:nvPr/>
        </p:nvPicPr>
        <p:blipFill rotWithShape="1">
          <a:blip r:embed="rId2"/>
          <a:srcRect l="26123" t="37059" r="19871" b="25214"/>
          <a:stretch/>
        </p:blipFill>
        <p:spPr bwMode="auto">
          <a:xfrm>
            <a:off x="1688202" y="2727434"/>
            <a:ext cx="6872474" cy="3618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877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33814" t="36752" r="19380" b="50240"/>
          <a:stretch/>
        </p:blipFill>
        <p:spPr bwMode="auto">
          <a:xfrm>
            <a:off x="1639614" y="467002"/>
            <a:ext cx="8371489" cy="241808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37820" t="37180" r="26442" b="54060"/>
          <a:stretch/>
        </p:blipFill>
        <p:spPr bwMode="auto">
          <a:xfrm>
            <a:off x="2659992" y="4106917"/>
            <a:ext cx="6420945" cy="170283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5353521" y="3244334"/>
            <a:ext cx="1484958" cy="369332"/>
          </a:xfrm>
          <a:prstGeom prst="rect">
            <a:avLst/>
          </a:prstGeom>
        </p:spPr>
        <p:txBody>
          <a:bodyPr wrap="none">
            <a:spAutoFit/>
          </a:bodyPr>
          <a:lstStyle/>
          <a:p>
            <a:r>
              <a:rPr lang="en-US" b="1" dirty="0"/>
              <a:t>Answer: 3.5%</a:t>
            </a:r>
            <a:endParaRPr lang="en-US" dirty="0"/>
          </a:p>
        </p:txBody>
      </p:sp>
    </p:spTree>
    <p:extLst>
      <p:ext uri="{BB962C8B-B14F-4D97-AF65-F5344CB8AC3E}">
        <p14:creationId xmlns:p14="http://schemas.microsoft.com/office/powerpoint/2010/main" val="1008366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rotWithShape="1">
          <a:blip r:embed="rId2"/>
          <a:srcRect l="31891" t="58548" r="14102" b="16239"/>
          <a:stretch/>
        </p:blipFill>
        <p:spPr bwMode="auto">
          <a:xfrm>
            <a:off x="1437814" y="204952"/>
            <a:ext cx="8730945" cy="2695904"/>
          </a:xfrm>
          <a:prstGeom prst="rect">
            <a:avLst/>
          </a:prstGeom>
          <a:ln>
            <a:noFill/>
          </a:ln>
          <a:extLst>
            <a:ext uri="{53640926-AAD7-44D8-BBD7-CCE9431645EC}">
              <a14:shadowObscured xmlns:a14="http://schemas.microsoft.com/office/drawing/2010/main"/>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959" t="12824" r="14223" b="49030"/>
          <a:stretch/>
        </p:blipFill>
        <p:spPr bwMode="auto">
          <a:xfrm>
            <a:off x="2202246" y="3279229"/>
            <a:ext cx="7643514" cy="337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032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rotWithShape="1">
          <a:blip r:embed="rId2"/>
          <a:srcRect l="36378" t="33974" r="11859" b="56838"/>
          <a:stretch/>
        </p:blipFill>
        <p:spPr bwMode="auto">
          <a:xfrm>
            <a:off x="2081431" y="819809"/>
            <a:ext cx="6636900" cy="1585254"/>
          </a:xfrm>
          <a:prstGeom prst="rect">
            <a:avLst/>
          </a:prstGeom>
          <a:ln>
            <a:noFill/>
          </a:ln>
          <a:extLst>
            <a:ext uri="{53640926-AAD7-44D8-BBD7-CCE9431645EC}">
              <a14:shadowObscured xmlns:a14="http://schemas.microsoft.com/office/drawing/2010/main"/>
            </a:ext>
          </a:extLst>
        </p:spPr>
      </p:pic>
      <p:pic>
        <p:nvPicPr>
          <p:cNvPr id="5" name="Content Placeholder 4"/>
          <p:cNvPicPr>
            <a:picLocks noGrp="1"/>
          </p:cNvPicPr>
          <p:nvPr>
            <p:ph idx="1"/>
          </p:nvPr>
        </p:nvPicPr>
        <p:blipFill rotWithShape="1">
          <a:blip r:embed="rId3"/>
          <a:srcRect l="37342" t="63462" r="10094" b="11324"/>
          <a:stretch/>
        </p:blipFill>
        <p:spPr bwMode="auto">
          <a:xfrm>
            <a:off x="2223321" y="2562718"/>
            <a:ext cx="7046103" cy="3205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0833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2"/>
          <a:srcRect l="38283" t="68232" r="9153" b="14052"/>
          <a:stretch/>
        </p:blipFill>
        <p:spPr bwMode="auto">
          <a:xfrm>
            <a:off x="2869708" y="441434"/>
            <a:ext cx="7046103" cy="2252087"/>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839" b="12076"/>
          <a:stretch/>
        </p:blipFill>
        <p:spPr bwMode="auto">
          <a:xfrm>
            <a:off x="935421" y="2758965"/>
            <a:ext cx="9753600" cy="409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303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Molarity</a:t>
            </a:r>
            <a:endParaRPr lang="en-US" dirty="0"/>
          </a:p>
        </p:txBody>
      </p:sp>
      <p:sp>
        <p:nvSpPr>
          <p:cNvPr id="3" name="Content Placeholder 2"/>
          <p:cNvSpPr>
            <a:spLocks noGrp="1"/>
          </p:cNvSpPr>
          <p:nvPr>
            <p:ph idx="1"/>
          </p:nvPr>
        </p:nvSpPr>
        <p:spPr/>
        <p:txBody>
          <a:bodyPr/>
          <a:lstStyle/>
          <a:p>
            <a:r>
              <a:rPr lang="en-US" b="1" u="sng" dirty="0"/>
              <a:t>Molarity (M)</a:t>
            </a:r>
            <a:r>
              <a:rPr lang="en-US" b="1" dirty="0"/>
              <a:t> – is the number of </a:t>
            </a:r>
            <a:r>
              <a:rPr lang="en-US" b="1" u="sng" dirty="0"/>
              <a:t>moles</a:t>
            </a:r>
            <a:r>
              <a:rPr lang="en-US" b="1" dirty="0"/>
              <a:t> of solute dissolved </a:t>
            </a:r>
            <a:r>
              <a:rPr lang="en-US" b="1" u="sng" dirty="0"/>
              <a:t>per liter </a:t>
            </a:r>
            <a:r>
              <a:rPr lang="en-US" b="1" dirty="0"/>
              <a:t>of solution. Molarity is known as the molar concentration. The unit M is read as a molar. A liter of solution that contains one mole of solute is a 1</a:t>
            </a:r>
            <a:r>
              <a:rPr lang="en-US" b="1" i="1" dirty="0"/>
              <a:t>M </a:t>
            </a:r>
            <a:r>
              <a:rPr lang="en-US" b="1" dirty="0"/>
              <a:t>solution, which is read as a one molar solution. A liter of solution containing 0.1 mole of solute is a 0.1M solution.</a:t>
            </a:r>
            <a:endParaRPr lang="en-US" dirty="0"/>
          </a:p>
          <a:p>
            <a:endParaRPr lang="en-US" dirty="0"/>
          </a:p>
        </p:txBody>
      </p:sp>
    </p:spTree>
    <p:extLst>
      <p:ext uri="{BB962C8B-B14F-4D97-AF65-F5344CB8AC3E}">
        <p14:creationId xmlns:p14="http://schemas.microsoft.com/office/powerpoint/2010/main" val="1537861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 Calculate the molarity of 100.0 ml of an aqueous solution containing 0.085 mole of dissolved potassium chloride (</a:t>
            </a:r>
            <a:r>
              <a:rPr lang="en-US" b="1" dirty="0" err="1"/>
              <a:t>KCl</a:t>
            </a:r>
            <a:r>
              <a:rPr lang="en-US" b="1" dirty="0" smtClean="0"/>
              <a:t>).</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smtClean="0"/>
              <a:t>Don’t </a:t>
            </a:r>
            <a:r>
              <a:rPr lang="en-US" b="1" dirty="0"/>
              <a:t>forget to convert mL to liters</a:t>
            </a:r>
            <a:r>
              <a:rPr lang="en-US" b="1" dirty="0" smtClean="0"/>
              <a:t>!!</a:t>
            </a:r>
          </a:p>
          <a:p>
            <a:pPr marL="0" indent="0">
              <a:buNone/>
            </a:pPr>
            <a:endParaRPr lang="en-US" dirty="0"/>
          </a:p>
          <a:p>
            <a:endParaRPr lang="en-US" dirty="0"/>
          </a:p>
        </p:txBody>
      </p:sp>
      <p:pic>
        <p:nvPicPr>
          <p:cNvPr id="4" name="Picture 3"/>
          <p:cNvPicPr/>
          <p:nvPr/>
        </p:nvPicPr>
        <p:blipFill rotWithShape="1">
          <a:blip r:embed="rId2"/>
          <a:srcRect l="37981" t="63034" r="5930" b="13889"/>
          <a:stretch/>
        </p:blipFill>
        <p:spPr bwMode="auto">
          <a:xfrm>
            <a:off x="1064140" y="3058510"/>
            <a:ext cx="8915432" cy="2939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9669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marL="0" indent="0">
              <a:buNone/>
            </a:pPr>
            <a:endParaRPr lang="en-US" dirty="0"/>
          </a:p>
          <a:p>
            <a:r>
              <a:rPr lang="en-US" b="1" dirty="0"/>
              <a:t>Answer: 0.282</a:t>
            </a:r>
            <a:r>
              <a:rPr lang="en-US" b="1" i="1" dirty="0"/>
              <a:t>M</a:t>
            </a:r>
            <a:r>
              <a:rPr lang="en-US" b="1" dirty="0"/>
              <a:t>- (This example is in textbook Pg465</a:t>
            </a:r>
            <a:r>
              <a:rPr lang="en-US" b="1" dirty="0" smtClean="0"/>
              <a:t>)</a:t>
            </a:r>
          </a:p>
          <a:p>
            <a:pPr marL="0" indent="0">
              <a:buNone/>
            </a:pPr>
            <a:r>
              <a:rPr lang="en-US" dirty="0" smtClean="0"/>
              <a:t>Before solving:</a:t>
            </a:r>
            <a:endParaRPr lang="en-US" dirty="0"/>
          </a:p>
          <a:p>
            <a:r>
              <a:rPr lang="en-US" dirty="0" smtClean="0"/>
              <a:t>You must convert mL to Liters</a:t>
            </a:r>
          </a:p>
          <a:p>
            <a:r>
              <a:rPr lang="en-US" dirty="0" smtClean="0"/>
              <a:t>You must convert grams to moles </a:t>
            </a:r>
            <a:endParaRPr lang="en-US" dirty="0"/>
          </a:p>
        </p:txBody>
      </p:sp>
      <p:pic>
        <p:nvPicPr>
          <p:cNvPr id="4" name="Picture 3"/>
          <p:cNvPicPr/>
          <p:nvPr/>
        </p:nvPicPr>
        <p:blipFill rotWithShape="1">
          <a:blip r:embed="rId2"/>
          <a:srcRect l="30066" t="27564" r="23238" b="60470"/>
          <a:stretch/>
        </p:blipFill>
        <p:spPr bwMode="auto">
          <a:xfrm>
            <a:off x="1345322" y="346842"/>
            <a:ext cx="9107217" cy="26589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9193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440" t="17457" r="9860" b="35130"/>
          <a:stretch/>
        </p:blipFill>
        <p:spPr bwMode="auto">
          <a:xfrm>
            <a:off x="1828799" y="-2683313"/>
            <a:ext cx="7362497" cy="1018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166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12179" t="65574" r="32853" b="18150"/>
          <a:stretch/>
        </p:blipFill>
        <p:spPr bwMode="auto">
          <a:xfrm>
            <a:off x="1176617" y="756745"/>
            <a:ext cx="9685824" cy="2144110"/>
          </a:xfrm>
          <a:prstGeom prst="rect">
            <a:avLst/>
          </a:prstGeom>
          <a:ln>
            <a:noFill/>
          </a:ln>
          <a:extLst>
            <a:ext uri="{53640926-AAD7-44D8-BBD7-CCE9431645EC}">
              <a14:shadowObscured xmlns:a14="http://schemas.microsoft.com/office/drawing/2010/main"/>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181" t="23599" r="4040" b="37392"/>
          <a:stretch/>
        </p:blipFill>
        <p:spPr bwMode="auto">
          <a:xfrm>
            <a:off x="1970688" y="3220581"/>
            <a:ext cx="8387256" cy="319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771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Properties of Solutions: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1. homogeneous</a:t>
            </a:r>
            <a:endParaRPr lang="en-US" dirty="0"/>
          </a:p>
          <a:p>
            <a:pPr marL="0" indent="0">
              <a:buNone/>
            </a:pPr>
            <a:r>
              <a:rPr lang="en-US" dirty="0"/>
              <a:t> </a:t>
            </a:r>
          </a:p>
          <a:p>
            <a:r>
              <a:rPr lang="en-US" dirty="0"/>
              <a:t>2</a:t>
            </a:r>
            <a:r>
              <a:rPr lang="en-US" dirty="0" smtClean="0"/>
              <a:t>. dissolved particles do not separate out</a:t>
            </a:r>
            <a:endParaRPr lang="en-US" dirty="0"/>
          </a:p>
          <a:p>
            <a:endParaRPr lang="en-US" dirty="0"/>
          </a:p>
          <a:p>
            <a:r>
              <a:rPr lang="en-US" dirty="0"/>
              <a:t>3</a:t>
            </a:r>
            <a:r>
              <a:rPr lang="en-US" dirty="0" smtClean="0"/>
              <a:t>. clear and transparent (they may be colored)</a:t>
            </a:r>
            <a:endParaRPr lang="en-US" dirty="0"/>
          </a:p>
          <a:p>
            <a:endParaRPr lang="en-US" dirty="0"/>
          </a:p>
          <a:p>
            <a:r>
              <a:rPr lang="en-US" dirty="0"/>
              <a:t>4</a:t>
            </a:r>
            <a:r>
              <a:rPr lang="en-US" dirty="0" smtClean="0"/>
              <a:t>. solutions can not be separated by ordinary filtration</a:t>
            </a:r>
            <a:endParaRPr lang="en-US" dirty="0"/>
          </a:p>
          <a:p>
            <a:endParaRPr lang="en-US" dirty="0"/>
          </a:p>
        </p:txBody>
      </p:sp>
    </p:spTree>
    <p:extLst>
      <p:ext uri="{BB962C8B-B14F-4D97-AF65-F5344CB8AC3E}">
        <p14:creationId xmlns:p14="http://schemas.microsoft.com/office/powerpoint/2010/main" val="2450226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12179" t="65574" r="32853" b="18150"/>
          <a:stretch/>
        </p:blipFill>
        <p:spPr bwMode="auto">
          <a:xfrm>
            <a:off x="1176617" y="756745"/>
            <a:ext cx="9685824" cy="2144110"/>
          </a:xfrm>
          <a:prstGeom prst="rect">
            <a:avLst/>
          </a:prstGeom>
          <a:ln>
            <a:noFill/>
          </a:ln>
          <a:extLst>
            <a:ext uri="{53640926-AAD7-44D8-BBD7-CCE9431645EC}">
              <a14:shadowObscured xmlns:a14="http://schemas.microsoft.com/office/drawing/2010/main"/>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181" t="63685" r="4040" b="10022"/>
          <a:stretch/>
        </p:blipFill>
        <p:spPr bwMode="auto">
          <a:xfrm>
            <a:off x="1403130" y="3629752"/>
            <a:ext cx="9254360" cy="237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176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15.3 Colligative Properties of Solutions</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a:t> </a:t>
            </a:r>
            <a:r>
              <a:rPr lang="en-US" b="1" dirty="0" smtClean="0"/>
              <a:t>Colligative Properties- Properties of  solutions that are affected by the number of particles but not the identity of dissolved solute particles.</a:t>
            </a:r>
            <a:endParaRPr lang="en-US" dirty="0"/>
          </a:p>
          <a:p>
            <a:r>
              <a:rPr lang="en-US" b="1" dirty="0" smtClean="0"/>
              <a:t>Electrolytes</a:t>
            </a:r>
          </a:p>
          <a:p>
            <a:pPr marL="0" indent="0">
              <a:buNone/>
            </a:pPr>
            <a:endParaRPr lang="en-US" b="1" dirty="0" smtClean="0"/>
          </a:p>
          <a:p>
            <a:r>
              <a:rPr lang="en-US" b="1" dirty="0" smtClean="0"/>
              <a:t>Vapor </a:t>
            </a:r>
            <a:r>
              <a:rPr lang="en-US" b="1" dirty="0"/>
              <a:t>Pressure </a:t>
            </a:r>
            <a:r>
              <a:rPr lang="en-US" b="1" dirty="0" smtClean="0"/>
              <a:t>Lowering*</a:t>
            </a:r>
            <a:endParaRPr lang="en-US" dirty="0"/>
          </a:p>
          <a:p>
            <a:pPr marL="0" indent="0">
              <a:buNone/>
            </a:pPr>
            <a:endParaRPr lang="en-US" dirty="0"/>
          </a:p>
          <a:p>
            <a:r>
              <a:rPr lang="en-US" b="1" dirty="0"/>
              <a:t>Boiling Point </a:t>
            </a:r>
            <a:r>
              <a:rPr lang="en-US" b="1" dirty="0" smtClean="0"/>
              <a:t>Elevation</a:t>
            </a:r>
            <a:endParaRPr lang="en-US" dirty="0"/>
          </a:p>
          <a:p>
            <a:pPr marL="0" indent="0">
              <a:buNone/>
            </a:pPr>
            <a:endParaRPr lang="en-US" dirty="0"/>
          </a:p>
          <a:p>
            <a:r>
              <a:rPr lang="en-US" b="1" dirty="0"/>
              <a:t>Freezing Point Depression</a:t>
            </a:r>
            <a:endParaRPr lang="en-US" dirty="0"/>
          </a:p>
          <a:p>
            <a:pPr marL="0" indent="0">
              <a:buNone/>
            </a:pPr>
            <a:endParaRPr lang="en-US" dirty="0"/>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286" t="17888" r="16777" b="41698"/>
          <a:stretch/>
        </p:blipFill>
        <p:spPr bwMode="auto">
          <a:xfrm>
            <a:off x="6731878" y="2715281"/>
            <a:ext cx="3972910" cy="402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493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15.3 Colligative Properties of Solutions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b="1" dirty="0" smtClean="0"/>
              <a:t>Electrolytes-  ionic compounds are called electrolytes because they dissolve in water to form a solution that conducts electric current.</a:t>
            </a:r>
          </a:p>
          <a:p>
            <a:r>
              <a:rPr lang="en-US" dirty="0">
                <a:hlinkClick r:id="rId2"/>
              </a:rPr>
              <a:t>http://</a:t>
            </a:r>
            <a:r>
              <a:rPr lang="en-US" dirty="0" smtClean="0">
                <a:hlinkClick r:id="rId2"/>
              </a:rPr>
              <a:t>www.youtube.com/watch?v=1XWnovm6JLs</a:t>
            </a:r>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828" t="60991" r="16487" b="7701"/>
          <a:stretch/>
        </p:blipFill>
        <p:spPr bwMode="auto">
          <a:xfrm>
            <a:off x="220716" y="3428239"/>
            <a:ext cx="8105193" cy="298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3630" t="43643" r="13093" b="36961"/>
          <a:stretch/>
        </p:blipFill>
        <p:spPr bwMode="auto">
          <a:xfrm>
            <a:off x="8103475" y="3842463"/>
            <a:ext cx="3228780" cy="201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797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Vapor Pressure Lowering*</a:t>
            </a:r>
            <a:r>
              <a:rPr lang="en-US" dirty="0"/>
              <a:t/>
            </a:r>
            <a:br>
              <a:rPr lang="en-US" dirty="0"/>
            </a:br>
            <a:endParaRPr lang="en-US" dirty="0"/>
          </a:p>
        </p:txBody>
      </p:sp>
      <p:sp>
        <p:nvSpPr>
          <p:cNvPr id="3" name="Content Placeholder 2"/>
          <p:cNvSpPr>
            <a:spLocks noGrp="1"/>
          </p:cNvSpPr>
          <p:nvPr>
            <p:ph idx="1"/>
          </p:nvPr>
        </p:nvSpPr>
        <p:spPr>
          <a:xfrm>
            <a:off x="838199" y="1825625"/>
            <a:ext cx="4679731" cy="4351338"/>
          </a:xfrm>
        </p:spPr>
        <p:txBody>
          <a:bodyPr>
            <a:normAutofit/>
          </a:bodyPr>
          <a:lstStyle/>
          <a:p>
            <a:r>
              <a:rPr lang="en-US" sz="4400" dirty="0" smtClean="0"/>
              <a:t>Adding a solute to a solvent can cause the </a:t>
            </a:r>
            <a:r>
              <a:rPr lang="en-US" sz="4400" b="1" dirty="0" smtClean="0"/>
              <a:t>Vapor Pressure </a:t>
            </a:r>
            <a:r>
              <a:rPr lang="en-US" sz="4400" dirty="0" smtClean="0"/>
              <a:t>to lower.</a:t>
            </a:r>
            <a:endParaRPr lang="en-US" sz="4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58" t="12069" r="50916" b="19181"/>
          <a:stretch/>
        </p:blipFill>
        <p:spPr bwMode="auto">
          <a:xfrm>
            <a:off x="7110249" y="0"/>
            <a:ext cx="3247696" cy="710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097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15.3 Colligative Properties of Solutions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 </a:t>
            </a:r>
            <a:endParaRPr lang="en-US" dirty="0"/>
          </a:p>
          <a:p>
            <a:pPr marL="0" indent="0">
              <a:buNone/>
            </a:pPr>
            <a:endParaRPr lang="en-US" dirty="0"/>
          </a:p>
          <a:p>
            <a:r>
              <a:rPr lang="en-US" b="1" dirty="0"/>
              <a:t>Boiling Point Elevation</a:t>
            </a:r>
            <a:endParaRPr lang="en-US" dirty="0"/>
          </a:p>
          <a:p>
            <a:pPr marL="0" indent="0">
              <a:buNone/>
            </a:pPr>
            <a:endParaRPr lang="en-US" dirty="0" smtClean="0"/>
          </a:p>
          <a:p>
            <a:pPr marL="0" indent="0">
              <a:buNone/>
            </a:pPr>
            <a:endParaRPr lang="en-US" dirty="0"/>
          </a:p>
          <a:p>
            <a:r>
              <a:rPr lang="en-US" b="1" dirty="0"/>
              <a:t>Freezing Point Depression</a:t>
            </a:r>
            <a:endParaRPr lang="en-US" dirty="0"/>
          </a:p>
          <a:p>
            <a:pPr marL="0" indent="0">
              <a:buNone/>
            </a:pPr>
            <a:r>
              <a:rPr lang="en-US" dirty="0">
                <a:hlinkClick r:id="rId2"/>
              </a:rPr>
              <a:t>http://</a:t>
            </a:r>
            <a:r>
              <a:rPr lang="en-US" dirty="0" smtClean="0">
                <a:hlinkClick r:id="rId2"/>
              </a:rPr>
              <a:t>www.youtube.com/watch?v=7SM16Z87es8</a:t>
            </a:r>
            <a:endParaRPr lang="en-US" dirty="0" smtClean="0"/>
          </a:p>
          <a:p>
            <a:pPr marL="0" indent="0">
              <a:buNone/>
            </a:pPr>
            <a:endParaRPr lang="en-US" dirty="0"/>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286" t="17888" r="16777" b="41698"/>
          <a:stretch/>
        </p:blipFill>
        <p:spPr bwMode="auto">
          <a:xfrm>
            <a:off x="6321973" y="1123392"/>
            <a:ext cx="3468415" cy="351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136" t="57220" r="15679" b="23168"/>
          <a:stretch/>
        </p:blipFill>
        <p:spPr bwMode="auto">
          <a:xfrm>
            <a:off x="6321973" y="4909692"/>
            <a:ext cx="3468415" cy="194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011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dirty="0"/>
          </a:p>
          <a:p>
            <a:r>
              <a:rPr lang="en-US" b="1" dirty="0"/>
              <a:t>Osmosis and Osmotic Pressure</a:t>
            </a:r>
            <a:endParaRPr lang="en-US" dirty="0"/>
          </a:p>
          <a:p>
            <a:r>
              <a:rPr lang="en-US" b="1" dirty="0"/>
              <a:t> </a:t>
            </a:r>
            <a:endParaRPr lang="en-US" dirty="0"/>
          </a:p>
          <a:p>
            <a:r>
              <a:rPr lang="en-US" b="1" dirty="0"/>
              <a:t> Osmosis </a:t>
            </a:r>
            <a:endParaRPr lang="en-US" dirty="0"/>
          </a:p>
          <a:p>
            <a:r>
              <a:rPr lang="en-US" b="1" dirty="0"/>
              <a:t> </a:t>
            </a:r>
            <a:endParaRPr lang="en-US" dirty="0"/>
          </a:p>
          <a:p>
            <a:r>
              <a:rPr lang="en-US" b="1" dirty="0"/>
              <a:t> </a:t>
            </a:r>
            <a:endParaRPr lang="en-US" dirty="0"/>
          </a:p>
          <a:p>
            <a:r>
              <a:rPr lang="en-US" b="1" dirty="0"/>
              <a:t>Osmotic pressure</a:t>
            </a:r>
            <a:endParaRPr lang="en-US" dirty="0"/>
          </a:p>
          <a:p>
            <a:endParaRPr lang="en-US" dirty="0"/>
          </a:p>
        </p:txBody>
      </p:sp>
    </p:spTree>
    <p:extLst>
      <p:ext uri="{BB962C8B-B14F-4D97-AF65-F5344CB8AC3E}">
        <p14:creationId xmlns:p14="http://schemas.microsoft.com/office/powerpoint/2010/main" val="3212334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11058" t="55556" r="45513" b="20941"/>
          <a:stretch/>
        </p:blipFill>
        <p:spPr bwMode="auto">
          <a:xfrm>
            <a:off x="2117723" y="583324"/>
            <a:ext cx="7246994" cy="3347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9745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agpa.uakron.edu/p16/lessonimages/classific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132" y="404330"/>
            <a:ext cx="6182163" cy="5870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51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15.5 Heterogeneous Mixtures</a:t>
            </a:r>
            <a:r>
              <a:rPr lang="en-US" dirty="0"/>
              <a:t> (Non-solution Mixtures)</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Suspensions </a:t>
            </a:r>
            <a:r>
              <a:rPr lang="en-US" dirty="0"/>
              <a:t>– A mixture that separates if allowed to settle e.g. oil and vinegar.</a:t>
            </a:r>
          </a:p>
          <a:p>
            <a:pPr marL="0" indent="0">
              <a:buNone/>
            </a:pPr>
            <a:endParaRPr lang="en-US" dirty="0"/>
          </a:p>
          <a:p>
            <a:endParaRPr lang="en-US" dirty="0"/>
          </a:p>
          <a:p>
            <a:pPr marL="0" indent="0">
              <a:buNone/>
            </a:pPr>
            <a:endParaRPr lang="en-US" dirty="0"/>
          </a:p>
          <a:p>
            <a:pPr marL="0" indent="0">
              <a:buNone/>
            </a:pP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748" t="43534" r="10506" b="14225"/>
          <a:stretch/>
        </p:blipFill>
        <p:spPr bwMode="auto">
          <a:xfrm>
            <a:off x="2680138" y="2348154"/>
            <a:ext cx="7898524" cy="405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372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15.5 Heterogeneous Mixtures</a:t>
            </a:r>
            <a:r>
              <a:rPr lang="en-US" dirty="0"/>
              <a:t> (Non-solution Mixtures)</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Colloid- a stable heterogeneous mixture. Colloids do not separate. Usually appear cloudy or milky. Ex. Milk, mayonnaise, jelly, jells and foam.</a:t>
            </a:r>
          </a:p>
          <a:p>
            <a:endParaRPr lang="en-US" dirty="0"/>
          </a:p>
          <a:p>
            <a:pPr marL="0" indent="0">
              <a:buNone/>
            </a:pPr>
            <a:endParaRPr lang="en-US" dirty="0"/>
          </a:p>
        </p:txBody>
      </p:sp>
      <p:pic>
        <p:nvPicPr>
          <p:cNvPr id="5" name="Picture 2" descr="http://image.tutorvista.com/content/matter/particles-in-solut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058" y="3828284"/>
            <a:ext cx="4791075"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92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Types of Solutions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dirty="0" smtClean="0"/>
              <a:t>1. Gas </a:t>
            </a:r>
            <a:r>
              <a:rPr lang="en-US" dirty="0"/>
              <a:t>solution ex air</a:t>
            </a:r>
          </a:p>
          <a:p>
            <a:pPr lvl="0"/>
            <a:r>
              <a:rPr lang="en-US" dirty="0"/>
              <a:t>2. Liquid solution Ex salt water, CO</a:t>
            </a:r>
            <a:r>
              <a:rPr lang="en-US" baseline="-25000" dirty="0"/>
              <a:t>2</a:t>
            </a:r>
            <a:r>
              <a:rPr lang="en-US" dirty="0"/>
              <a:t> in water, alcohol in water, </a:t>
            </a:r>
          </a:p>
          <a:p>
            <a:pPr lvl="0"/>
            <a:r>
              <a:rPr lang="en-US" b="1" dirty="0" smtClean="0"/>
              <a:t>3. Solid </a:t>
            </a:r>
            <a:r>
              <a:rPr lang="en-US" b="1" dirty="0"/>
              <a:t>solution Ex Brass (Cu and Zn), bronze (Cu &amp; </a:t>
            </a:r>
            <a:r>
              <a:rPr lang="en-US" b="1" dirty="0" err="1"/>
              <a:t>Sn</a:t>
            </a:r>
            <a:r>
              <a:rPr lang="en-US" b="1" dirty="0"/>
              <a:t>), Sterling silver (Ag &amp; Cu)</a:t>
            </a:r>
            <a:endParaRPr lang="en-US" dirty="0"/>
          </a:p>
          <a:p>
            <a:r>
              <a:rPr lang="en-US" b="1" dirty="0"/>
              <a:t>Solid solutions are called alloys.</a:t>
            </a:r>
            <a:endParaRPr lang="en-US" dirty="0"/>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63" t="18319" r="30388" b="60129"/>
          <a:stretch/>
        </p:blipFill>
        <p:spPr bwMode="auto">
          <a:xfrm>
            <a:off x="2569779" y="4174406"/>
            <a:ext cx="6227379" cy="252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538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chemwiki.ucdavis.edu/@api/deki/files/5167/=Picture1.jpg?size=web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457" y="536320"/>
            <a:ext cx="8815003" cy="575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5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4"/>
          <p:cNvPicPr>
            <a:picLocks noChangeAspect="1" noChangeArrowheads="1"/>
          </p:cNvPicPr>
          <p:nvPr/>
        </p:nvPicPr>
        <p:blipFill>
          <a:blip r:embed="rId2">
            <a:extLst>
              <a:ext uri="{28A0092B-C50C-407E-A947-70E740481C1C}">
                <a14:useLocalDpi xmlns:a14="http://schemas.microsoft.com/office/drawing/2010/main" val="0"/>
              </a:ext>
            </a:extLst>
          </a:blip>
          <a:srcRect l="37820" t="37180" r="26442" b="54060"/>
          <a:stretch>
            <a:fillRect/>
          </a:stretch>
        </p:blipFill>
        <p:spPr bwMode="auto">
          <a:xfrm>
            <a:off x="0" y="457200"/>
            <a:ext cx="8603858" cy="2270234"/>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p:cNvPicPr>
            <a:picLocks noChangeAspect="1" noChangeArrowheads="1"/>
          </p:cNvPicPr>
          <p:nvPr/>
        </p:nvPicPr>
        <p:blipFill>
          <a:blip r:embed="rId3">
            <a:extLst>
              <a:ext uri="{28A0092B-C50C-407E-A947-70E740481C1C}">
                <a14:useLocalDpi xmlns:a14="http://schemas.microsoft.com/office/drawing/2010/main" val="0"/>
              </a:ext>
            </a:extLst>
          </a:blip>
          <a:srcRect l="42848" t="33974" r="11859" b="56837"/>
          <a:stretch>
            <a:fillRect/>
          </a:stretch>
        </p:blipFill>
        <p:spPr bwMode="auto">
          <a:xfrm>
            <a:off x="0" y="1905202"/>
            <a:ext cx="7837402" cy="21429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1771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1988259"/>
            <a:ext cx="7664278"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smtClean="0">
                <a:ln>
                  <a:noFill/>
                </a:ln>
                <a:solidFill>
                  <a:schemeClr val="tx1"/>
                </a:solidFill>
                <a:effectLst/>
                <a:latin typeface="Arial" pitchFamily="34" charset="0"/>
                <a:ea typeface="Times New Roman" pitchFamily="18" charset="0"/>
                <a:cs typeface="Arial" pitchFamily="34" charset="0"/>
              </a:rPr>
              <a:t>         </a:t>
            </a:r>
            <a:r>
              <a:rPr kumimoji="0" lang="en-US" sz="2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Molarity </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 = </a:t>
            </a:r>
            <a:r>
              <a:rPr kumimoji="0" lang="en-US" sz="2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Number of moles of solute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Solution volume (liters)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73732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15.5 Heterogeneous Mixtures</a:t>
            </a:r>
            <a:r>
              <a:rPr lang="en-US" dirty="0"/>
              <a:t> (Non-solution Mixtures)</a:t>
            </a:r>
            <a:br>
              <a:rPr lang="en-US" dirty="0"/>
            </a:br>
            <a:endParaRPr lang="en-US" dirty="0"/>
          </a:p>
        </p:txBody>
      </p:sp>
      <p:sp>
        <p:nvSpPr>
          <p:cNvPr id="3" name="Content Placeholder 2"/>
          <p:cNvSpPr>
            <a:spLocks noGrp="1"/>
          </p:cNvSpPr>
          <p:nvPr>
            <p:ph idx="1"/>
          </p:nvPr>
        </p:nvSpPr>
        <p:spPr>
          <a:xfrm>
            <a:off x="838200" y="1825625"/>
            <a:ext cx="4269828" cy="4351338"/>
          </a:xfrm>
        </p:spPr>
        <p:txBody>
          <a:bodyPr>
            <a:normAutofit/>
          </a:bodyPr>
          <a:lstStyle/>
          <a:p>
            <a:r>
              <a:rPr lang="en-US" dirty="0" smtClean="0"/>
              <a:t>*</a:t>
            </a:r>
            <a:r>
              <a:rPr lang="en-US" dirty="0"/>
              <a:t>Brownian Motion- the erratic motion of colloid particles</a:t>
            </a:r>
            <a:r>
              <a:rPr lang="en-US" dirty="0" smtClean="0"/>
              <a:t>.</a:t>
            </a:r>
            <a:r>
              <a:rPr lang="en-US" dirty="0"/>
              <a:t> </a:t>
            </a:r>
          </a:p>
          <a:p>
            <a:pPr marL="0" indent="0">
              <a:buNone/>
            </a:pPr>
            <a:r>
              <a:rPr lang="en-US" dirty="0">
                <a:hlinkClick r:id="rId2"/>
              </a:rPr>
              <a:t>https://</a:t>
            </a:r>
            <a:r>
              <a:rPr lang="en-US" dirty="0" smtClean="0">
                <a:hlinkClick r:id="rId2"/>
              </a:rPr>
              <a:t>www.youtube.com/watch?v=4m5JnJBq2AU</a:t>
            </a:r>
            <a:endParaRPr lang="en-US" dirty="0" smtClean="0"/>
          </a:p>
          <a:p>
            <a:pPr marL="0" indent="0">
              <a:buNone/>
            </a:pPr>
            <a:endParaRPr lang="en-US" dirty="0" smtClean="0"/>
          </a:p>
          <a:p>
            <a:pPr marL="0" indent="0">
              <a:buNone/>
            </a:pPr>
            <a:endParaRPr lang="en-US" dirty="0"/>
          </a:p>
          <a:p>
            <a:pPr marL="0" indent="0">
              <a:buNone/>
            </a:pPr>
            <a:endParaRPr lang="en-US" dirty="0"/>
          </a:p>
          <a:p>
            <a:endParaRPr lang="en-US" dirty="0"/>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8233" t="30388" r="42685" b="23363"/>
          <a:stretch/>
        </p:blipFill>
        <p:spPr bwMode="auto">
          <a:xfrm>
            <a:off x="5722883" y="874304"/>
            <a:ext cx="4871545" cy="581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680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15.5 Heterogeneous Mixtures</a:t>
            </a:r>
            <a:r>
              <a:rPr lang="en-US" dirty="0"/>
              <a:t> (Non-solution Mixtures)</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 </a:t>
            </a:r>
            <a:r>
              <a:rPr lang="en-US" dirty="0" smtClean="0"/>
              <a:t>*</a:t>
            </a:r>
            <a:r>
              <a:rPr lang="en-US" dirty="0"/>
              <a:t>The Tyndall effect- </a:t>
            </a:r>
          </a:p>
          <a:p>
            <a:endParaRPr lang="en-US" dirty="0"/>
          </a:p>
        </p:txBody>
      </p:sp>
      <p:pic>
        <p:nvPicPr>
          <p:cNvPr id="2050" name="Picture 2" descr="http://i4.ytimg.com/vi/KrZbhldBYLE/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8985" b="9636"/>
          <a:stretch/>
        </p:blipFill>
        <p:spPr bwMode="auto">
          <a:xfrm>
            <a:off x="6365316" y="3160986"/>
            <a:ext cx="4920714" cy="30033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oomeria.org/chemlectures/solutions/tynd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726" y="3160986"/>
            <a:ext cx="48006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821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15600" cy="4811658"/>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a:hlinkClick r:id="rId2"/>
              </a:rPr>
              <a:t>https://</a:t>
            </a:r>
            <a:r>
              <a:rPr lang="en-US" dirty="0" smtClean="0">
                <a:hlinkClick r:id="rId2"/>
              </a:rPr>
              <a:t>www.youtube.com/watch?v=V7eqD-Jw6m4</a:t>
            </a:r>
            <a:endParaRPr lang="en-US" dirty="0" smtClean="0"/>
          </a:p>
          <a:p>
            <a:r>
              <a:rPr lang="en-US" dirty="0">
                <a:hlinkClick r:id="rId3"/>
              </a:rPr>
              <a:t>http://</a:t>
            </a:r>
            <a:r>
              <a:rPr lang="en-US" dirty="0" smtClean="0">
                <a:hlinkClick r:id="rId3"/>
              </a:rPr>
              <a:t>www.youtube.com/watch?v=E2ULbn7Uxsk</a:t>
            </a:r>
            <a:endParaRPr lang="en-US" dirty="0" smtClean="0"/>
          </a:p>
          <a:p>
            <a:r>
              <a:rPr lang="en-US" dirty="0">
                <a:hlinkClick r:id="rId4"/>
              </a:rPr>
              <a:t>http://</a:t>
            </a:r>
            <a:r>
              <a:rPr lang="en-US" dirty="0" smtClean="0">
                <a:hlinkClick r:id="rId4"/>
              </a:rPr>
              <a:t>www.youtube.com/watch?v=oZPiyEZgc2s</a:t>
            </a:r>
            <a:endParaRPr lang="en-US" dirty="0" smtClean="0"/>
          </a:p>
          <a:p>
            <a:endParaRPr lang="en-US" dirty="0"/>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040" t="24138" r="7699" b="28761"/>
          <a:stretch/>
        </p:blipFill>
        <p:spPr bwMode="auto">
          <a:xfrm>
            <a:off x="788276" y="1"/>
            <a:ext cx="9175531" cy="4650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006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002" t="60992" r="30388" b="9267"/>
          <a:stretch/>
        </p:blipFill>
        <p:spPr bwMode="auto">
          <a:xfrm>
            <a:off x="1907626" y="274694"/>
            <a:ext cx="7614745" cy="593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441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49730"/>
          </a:xfrm>
        </p:spPr>
        <p:txBody>
          <a:bodyPr>
            <a:normAutofit fontScale="90000"/>
          </a:bodyPr>
          <a:lstStyle/>
          <a:p>
            <a:endParaRPr lang="en-US" dirty="0"/>
          </a:p>
        </p:txBody>
      </p:sp>
      <p:sp>
        <p:nvSpPr>
          <p:cNvPr id="3" name="Content Placeholder 2"/>
          <p:cNvSpPr>
            <a:spLocks noGrp="1"/>
          </p:cNvSpPr>
          <p:nvPr>
            <p:ph idx="1"/>
          </p:nvPr>
        </p:nvSpPr>
        <p:spPr>
          <a:xfrm>
            <a:off x="838200" y="756745"/>
            <a:ext cx="4427483" cy="5420218"/>
          </a:xfrm>
        </p:spPr>
        <p:txBody>
          <a:bodyPr/>
          <a:lstStyle/>
          <a:p>
            <a:r>
              <a:rPr lang="en-US" b="1" u="sng" dirty="0" smtClean="0"/>
              <a:t>Miscible</a:t>
            </a:r>
            <a:r>
              <a:rPr lang="en-US" b="1" dirty="0" smtClean="0"/>
              <a:t>- liquids that dissolve each other</a:t>
            </a:r>
            <a:endParaRPr lang="en-US" dirty="0" smtClean="0"/>
          </a:p>
          <a:p>
            <a:pPr marL="0" indent="0">
              <a:buNone/>
            </a:pPr>
            <a:endParaRPr lang="en-US" dirty="0" smtClean="0"/>
          </a:p>
          <a:p>
            <a:pPr marL="0" indent="0">
              <a:buNone/>
            </a:pPr>
            <a:endParaRPr lang="en-US" dirty="0" smtClean="0"/>
          </a:p>
          <a:p>
            <a:r>
              <a:rPr lang="en-US" b="1" u="sng" dirty="0" smtClean="0"/>
              <a:t>Immiscible</a:t>
            </a:r>
            <a:r>
              <a:rPr lang="en-US" b="1" dirty="0"/>
              <a:t>- liquids that </a:t>
            </a:r>
            <a:r>
              <a:rPr lang="en-US" b="1" dirty="0" smtClean="0"/>
              <a:t>do not dissolve </a:t>
            </a:r>
            <a:r>
              <a:rPr lang="en-US" b="1" dirty="0"/>
              <a:t>each other</a:t>
            </a:r>
            <a:endParaRPr lang="en-US" dirty="0"/>
          </a:p>
          <a:p>
            <a:pPr marL="0" indent="0">
              <a:buNone/>
            </a:pPr>
            <a:endParaRPr lang="en-US" dirty="0" smtClean="0"/>
          </a:p>
          <a:p>
            <a:endParaRPr lang="en-US" dirty="0"/>
          </a:p>
        </p:txBody>
      </p:sp>
      <p:pic>
        <p:nvPicPr>
          <p:cNvPr id="6146" name="Picture 2" descr="http://ch302.cm.utexas.edu/images302/oil-in-wa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384832" t="176415" r="384832" b="-162189"/>
          <a:stretch/>
        </p:blipFill>
        <p:spPr bwMode="auto">
          <a:xfrm>
            <a:off x="631060" y="4855779"/>
            <a:ext cx="1941848" cy="22229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gutek.scripts.mit.edu/terrascope/immiscibl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908" y="3153103"/>
            <a:ext cx="5629275" cy="377190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Water and vinegar are misci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4822" y="218088"/>
            <a:ext cx="303847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learnthermo.com/images/ch02/Lesson-A/2A-6-oil-vinegar.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4746" y="3743653"/>
            <a:ext cx="303847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501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4033345" cy="4351338"/>
          </a:xfrm>
        </p:spPr>
        <p:txBody>
          <a:bodyPr>
            <a:normAutofit lnSpcReduction="10000"/>
          </a:bodyPr>
          <a:lstStyle/>
          <a:p>
            <a:pPr marL="0" indent="0">
              <a:buNone/>
            </a:pPr>
            <a:endParaRPr lang="en-US" dirty="0" smtClean="0"/>
          </a:p>
          <a:p>
            <a:r>
              <a:rPr lang="en-US" b="1" u="sng" dirty="0" smtClean="0"/>
              <a:t>Soluble</a:t>
            </a:r>
            <a:r>
              <a:rPr lang="en-US" b="1" dirty="0" smtClean="0"/>
              <a:t>- a substance that can be dissolved in a given solvent</a:t>
            </a:r>
            <a:endParaRPr lang="en-US" dirty="0" smtClean="0"/>
          </a:p>
          <a:p>
            <a:pPr marL="0" indent="0">
              <a:buNone/>
            </a:pPr>
            <a:endParaRPr lang="en-US" dirty="0" smtClean="0"/>
          </a:p>
          <a:p>
            <a:pPr marL="0" indent="0">
              <a:buNone/>
            </a:pPr>
            <a:endParaRPr lang="en-US" dirty="0"/>
          </a:p>
          <a:p>
            <a:pPr marL="0" indent="0">
              <a:buNone/>
            </a:pPr>
            <a:endParaRPr lang="en-US" dirty="0" smtClean="0"/>
          </a:p>
          <a:p>
            <a:r>
              <a:rPr lang="en-US" b="1" u="sng" dirty="0" smtClean="0"/>
              <a:t>Insoluble</a:t>
            </a:r>
            <a:r>
              <a:rPr lang="en-US" b="1" dirty="0" smtClean="0"/>
              <a:t>- describes a substance that cannot be dissolved </a:t>
            </a:r>
            <a:endParaRPr lang="en-US" dirty="0" smtClean="0"/>
          </a:p>
          <a:p>
            <a:endParaRPr lang="en-US" dirty="0"/>
          </a:p>
        </p:txBody>
      </p:sp>
      <p:pic>
        <p:nvPicPr>
          <p:cNvPr id="11265" name="Picture 1" descr="http://www.dynamicscience.com.au/tester/solutions/chemistry/solutions/solubilit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42690" y="886864"/>
            <a:ext cx="4351282" cy="324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904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496" y="365125"/>
            <a:ext cx="10515600" cy="1325563"/>
          </a:xfrm>
        </p:spPr>
        <p:txBody>
          <a:bodyPr/>
          <a:lstStyle/>
          <a:p>
            <a:endParaRPr lang="en-US"/>
          </a:p>
        </p:txBody>
      </p:sp>
      <p:sp>
        <p:nvSpPr>
          <p:cNvPr id="3" name="Content Placeholder 2"/>
          <p:cNvSpPr>
            <a:spLocks noGrp="1"/>
          </p:cNvSpPr>
          <p:nvPr>
            <p:ph idx="1"/>
          </p:nvPr>
        </p:nvSpPr>
        <p:spPr>
          <a:xfrm>
            <a:off x="838200" y="504497"/>
            <a:ext cx="10515600" cy="5672466"/>
          </a:xfrm>
        </p:spPr>
        <p:txBody>
          <a:bodyPr>
            <a:normAutofit/>
          </a:bodyPr>
          <a:lstStyle/>
          <a:p>
            <a:r>
              <a:rPr lang="en-US" b="1" u="sng" dirty="0" smtClean="0"/>
              <a:t>Solubility</a:t>
            </a:r>
            <a:r>
              <a:rPr lang="en-US" b="1" dirty="0" smtClean="0"/>
              <a:t>- refers to the maximum amount of solute that will dissolve in a given amount of solvent </a:t>
            </a:r>
            <a:r>
              <a:rPr lang="en-US" b="1" dirty="0"/>
              <a:t>a</a:t>
            </a:r>
            <a:r>
              <a:rPr lang="en-US" b="1" dirty="0" smtClean="0"/>
              <a:t>t a specific temperature and pressure.</a:t>
            </a:r>
            <a:endParaRPr lang="en-US" dirty="0"/>
          </a:p>
          <a:p>
            <a:pPr marL="0" indent="0">
              <a:buNone/>
            </a:pPr>
            <a:endParaRPr lang="en-US" dirty="0"/>
          </a:p>
          <a:p>
            <a:r>
              <a:rPr lang="en-US" b="1" dirty="0"/>
              <a:t>Saturated </a:t>
            </a:r>
            <a:r>
              <a:rPr lang="en-US" b="1" dirty="0" smtClean="0"/>
              <a:t>solution- contains the maximum amount of dissolved solute for a given amount of solvent at a specific temperature.</a:t>
            </a:r>
            <a:endParaRPr lang="en-US" dirty="0"/>
          </a:p>
          <a:p>
            <a:pPr marL="0" indent="0">
              <a:buNone/>
            </a:pPr>
            <a:endParaRPr lang="en-US" dirty="0"/>
          </a:p>
          <a:p>
            <a:r>
              <a:rPr lang="en-US" b="1" dirty="0"/>
              <a:t>Unsaturated </a:t>
            </a:r>
            <a:r>
              <a:rPr lang="en-US" b="1" dirty="0" smtClean="0"/>
              <a:t>solution- contains less dissolved solute for a given temperature and pressure than a saturated solution</a:t>
            </a:r>
            <a:endParaRPr lang="en-US" dirty="0"/>
          </a:p>
          <a:p>
            <a:pPr marL="0" indent="0">
              <a:buNone/>
            </a:pPr>
            <a:endParaRPr lang="en-US" dirty="0"/>
          </a:p>
          <a:p>
            <a:r>
              <a:rPr lang="en-US" b="1" dirty="0"/>
              <a:t>Supersaturated solution- </a:t>
            </a:r>
            <a:r>
              <a:rPr lang="en-US" b="1" dirty="0" smtClean="0"/>
              <a:t>contains more dissolved solute than a saturated solution at the same temperature.</a:t>
            </a:r>
            <a:endParaRPr lang="en-US" dirty="0"/>
          </a:p>
          <a:p>
            <a:endParaRPr lang="en-US" dirty="0"/>
          </a:p>
        </p:txBody>
      </p:sp>
    </p:spTree>
    <p:extLst>
      <p:ext uri="{BB962C8B-B14F-4D97-AF65-F5344CB8AC3E}">
        <p14:creationId xmlns:p14="http://schemas.microsoft.com/office/powerpoint/2010/main" val="2563372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Supersaturated </a:t>
            </a:r>
            <a:r>
              <a:rPr lang="en-US" b="1" u="sng" dirty="0" smtClean="0"/>
              <a:t>Solution- </a:t>
            </a:r>
            <a:r>
              <a:rPr lang="en-US" b="1" dirty="0"/>
              <a:t>contains more dissolved solute than a saturated solution at the same temperature.</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74" t="16595" r="15840" b="52371"/>
          <a:stretch/>
        </p:blipFill>
        <p:spPr bwMode="auto">
          <a:xfrm>
            <a:off x="2542183" y="1805830"/>
            <a:ext cx="7007777" cy="256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3631" t="48413" r="15032" b="35237"/>
          <a:stretch/>
        </p:blipFill>
        <p:spPr bwMode="auto">
          <a:xfrm>
            <a:off x="3988672" y="4493174"/>
            <a:ext cx="4114801" cy="236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44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2110</TotalTime>
  <Words>709</Words>
  <Application>Microsoft Office PowerPoint</Application>
  <PresentationFormat>Custom</PresentationFormat>
  <Paragraphs>140</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Solutions</vt:lpstr>
      <vt:lpstr>15.1 What Are Solutions? </vt:lpstr>
      <vt:lpstr>Properties of Solutions: </vt:lpstr>
      <vt:lpstr>Types of Solutions </vt:lpstr>
      <vt:lpstr>PowerPoint Presentation</vt:lpstr>
      <vt:lpstr>PowerPoint Presentation</vt:lpstr>
      <vt:lpstr>PowerPoint Presentation</vt:lpstr>
      <vt:lpstr>PowerPoint Presentation</vt:lpstr>
      <vt:lpstr>Supersaturated Solution- contains more dissolved solute than a saturated solution at the same temperature. </vt:lpstr>
      <vt:lpstr>PowerPoint Presentation</vt:lpstr>
      <vt:lpstr>PowerPoint Presentation</vt:lpstr>
      <vt:lpstr>PowerPoint Presentation</vt:lpstr>
      <vt:lpstr>Solvation* </vt:lpstr>
      <vt:lpstr>Solubility </vt:lpstr>
      <vt:lpstr>Solubility Curve</vt:lpstr>
      <vt:lpstr>Solubility Curve</vt:lpstr>
      <vt:lpstr>PowerPoint Presentation</vt:lpstr>
      <vt:lpstr>Factors that Affect the Speed of Dissolving </vt:lpstr>
      <vt:lpstr>       3. All solutions are homogeneous mixtures containing two or more substances. Solutions may be liquid, solid or gas.  4. The attractive forces between solute and solvent particles overcome the forces holding the solute particles together, thus pulling the solute particles apart.  5. Solubility refers to the maximum amount of solute that can dissolve in a given amount of solvent at a particular temperature and pressure. Surface area, temperature and pressure affect solubility.   6. After the excess solute particles crystallize out of solution, the solution is saturated. 7. Aluminum sulfate shows the greatest change in solubility over the temperature range.</vt:lpstr>
      <vt:lpstr>15.2 Solution Concentration </vt:lpstr>
      <vt:lpstr>PowerPoint Presentation</vt:lpstr>
      <vt:lpstr>PowerPoint Presentation</vt:lpstr>
      <vt:lpstr>PowerPoint Presentation</vt:lpstr>
      <vt:lpstr>PowerPoint Presentation</vt:lpstr>
      <vt:lpstr>Molarity</vt:lpstr>
      <vt:lpstr>Ex. Calculate the molarity of 100.0 ml of an aqueous solution containing 0.085 mole of dissolved potassium chloride (KCl). </vt:lpstr>
      <vt:lpstr>PowerPoint Presentation</vt:lpstr>
      <vt:lpstr>PowerPoint Presentation</vt:lpstr>
      <vt:lpstr>PowerPoint Presentation</vt:lpstr>
      <vt:lpstr>PowerPoint Presentation</vt:lpstr>
      <vt:lpstr>15.3 Colligative Properties of Solutions </vt:lpstr>
      <vt:lpstr>15.3 Colligative Properties of Solutions </vt:lpstr>
      <vt:lpstr>Vapor Pressure Lowering* </vt:lpstr>
      <vt:lpstr>15.3 Colligative Properties of Solutions </vt:lpstr>
      <vt:lpstr>PowerPoint Presentation</vt:lpstr>
      <vt:lpstr>PowerPoint Presentation</vt:lpstr>
      <vt:lpstr>PowerPoint Presentation</vt:lpstr>
      <vt:lpstr>15.5 Heterogeneous Mixtures (Non-solution Mixtures) </vt:lpstr>
      <vt:lpstr>15.5 Heterogeneous Mixtures (Non-solution Mixtures) </vt:lpstr>
      <vt:lpstr>PowerPoint Presentation</vt:lpstr>
      <vt:lpstr>PowerPoint Presentation</vt:lpstr>
      <vt:lpstr>15.5 Heterogeneous Mixtures (Non-solution Mixtures) </vt:lpstr>
      <vt:lpstr>15.5 Heterogeneous Mixtures (Non-solution Mixtures)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dc:title>
  <dc:creator>Scoop</dc:creator>
  <cp:lastModifiedBy>Dillon, Mike</cp:lastModifiedBy>
  <cp:revision>39</cp:revision>
  <dcterms:created xsi:type="dcterms:W3CDTF">2013-05-02T00:08:23Z</dcterms:created>
  <dcterms:modified xsi:type="dcterms:W3CDTF">2015-05-13T15:40:12Z</dcterms:modified>
</cp:coreProperties>
</file>